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317" r:id="rId7"/>
    <p:sldId id="316" r:id="rId8"/>
    <p:sldId id="298" r:id="rId9"/>
    <p:sldId id="318" r:id="rId10"/>
    <p:sldId id="263" r:id="rId11"/>
    <p:sldId id="262" r:id="rId12"/>
    <p:sldId id="264" r:id="rId13"/>
    <p:sldId id="267" r:id="rId14"/>
    <p:sldId id="268" r:id="rId15"/>
    <p:sldId id="269" r:id="rId16"/>
    <p:sldId id="270" r:id="rId17"/>
    <p:sldId id="271" r:id="rId18"/>
    <p:sldId id="275" r:id="rId19"/>
    <p:sldId id="274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45" autoAdjust="0"/>
    <p:restoredTop sz="94652" autoAdjust="0"/>
  </p:normalViewPr>
  <p:slideViewPr>
    <p:cSldViewPr>
      <p:cViewPr>
        <p:scale>
          <a:sx n="44" d="100"/>
          <a:sy n="44" d="100"/>
        </p:scale>
        <p:origin x="-61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F541-FC90-4F38-BA62-0D86FB258DA4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102E-EAA1-408F-9601-7CFD6993F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F541-FC90-4F38-BA62-0D86FB258DA4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102E-EAA1-408F-9601-7CFD6993F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F541-FC90-4F38-BA62-0D86FB258DA4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102E-EAA1-408F-9601-7CFD6993F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F541-FC90-4F38-BA62-0D86FB258DA4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102E-EAA1-408F-9601-7CFD6993F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F541-FC90-4F38-BA62-0D86FB258DA4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102E-EAA1-408F-9601-7CFD6993F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F541-FC90-4F38-BA62-0D86FB258DA4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102E-EAA1-408F-9601-7CFD6993F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F541-FC90-4F38-BA62-0D86FB258DA4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102E-EAA1-408F-9601-7CFD6993F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F541-FC90-4F38-BA62-0D86FB258DA4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102E-EAA1-408F-9601-7CFD6993F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F541-FC90-4F38-BA62-0D86FB258DA4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102E-EAA1-408F-9601-7CFD6993F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F541-FC90-4F38-BA62-0D86FB258DA4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102E-EAA1-408F-9601-7CFD6993F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F541-FC90-4F38-BA62-0D86FB258DA4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102E-EAA1-408F-9601-7CFD6993F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CF541-FC90-4F38-BA62-0D86FB258DA4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4102E-EAA1-408F-9601-7CFD6993F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Binary Search Trees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3048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©Robert E. Tarjan 2013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Binary Search Tree:</a:t>
            </a:r>
            <a:br>
              <a:rPr lang="en-US" dirty="0" smtClean="0"/>
            </a:br>
            <a:r>
              <a:rPr lang="en-US" dirty="0" smtClean="0"/>
              <a:t>External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Actual items (keys plus data) are in external (previously </a:t>
            </a:r>
            <a:r>
              <a:rPr lang="en-US" i="1" dirty="0" smtClean="0"/>
              <a:t>null</a:t>
            </a:r>
            <a:r>
              <a:rPr lang="en-US" dirty="0" smtClean="0"/>
              <a:t>) nodes.</a:t>
            </a:r>
          </a:p>
          <a:p>
            <a:pPr>
              <a:buNone/>
            </a:pPr>
            <a:r>
              <a:rPr lang="en-US" dirty="0" smtClean="0"/>
              <a:t>Internal (previously </a:t>
            </a:r>
            <a:r>
              <a:rPr lang="en-US" i="1" dirty="0" smtClean="0"/>
              <a:t>non-null</a:t>
            </a:r>
            <a:r>
              <a:rPr lang="en-US" dirty="0" smtClean="0"/>
              <a:t>) nodes hold dummy items (keys only) to support search: on equality, branch left.</a:t>
            </a:r>
          </a:p>
          <a:p>
            <a:pPr>
              <a:buNone/>
            </a:pPr>
            <a:r>
              <a:rPr lang="en-US" dirty="0" smtClean="0"/>
              <a:t>All items are in symmetric order.</a:t>
            </a:r>
          </a:p>
          <a:p>
            <a:pPr>
              <a:buNone/>
            </a:pPr>
            <a:r>
              <a:rPr lang="en-US" dirty="0" smtClean="0"/>
              <a:t>All searches stop at an external node.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Twice as many nodes, but some simplifications, notably in deletion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19600" y="2057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410200" y="2895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324600" y="3810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7" name="Oval 6"/>
          <p:cNvSpPr/>
          <p:nvPr/>
        </p:nvSpPr>
        <p:spPr>
          <a:xfrm>
            <a:off x="5410200" y="4572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8" name="Oval 7"/>
          <p:cNvSpPr/>
          <p:nvPr/>
        </p:nvSpPr>
        <p:spPr>
          <a:xfrm>
            <a:off x="3505200" y="2895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38400" y="3810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343400" y="3733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4" idx="3"/>
            <a:endCxn id="8" idx="7"/>
          </p:cNvCxnSpPr>
          <p:nvPr/>
        </p:nvCxnSpPr>
        <p:spPr>
          <a:xfrm rot="5400000">
            <a:off x="3998585" y="2474585"/>
            <a:ext cx="461030" cy="537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9" idx="7"/>
          </p:cNvCxnSpPr>
          <p:nvPr/>
        </p:nvCxnSpPr>
        <p:spPr>
          <a:xfrm rot="5400000">
            <a:off x="2969885" y="3274685"/>
            <a:ext cx="537230" cy="689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5"/>
            <a:endCxn id="10" idx="1"/>
          </p:cNvCxnSpPr>
          <p:nvPr/>
        </p:nvCxnSpPr>
        <p:spPr>
          <a:xfrm rot="16200000" flipH="1">
            <a:off x="3960485" y="3350885"/>
            <a:ext cx="461030" cy="4610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5"/>
            <a:endCxn id="5" idx="1"/>
          </p:cNvCxnSpPr>
          <p:nvPr/>
        </p:nvCxnSpPr>
        <p:spPr>
          <a:xfrm rot="16200000" flipH="1">
            <a:off x="4951085" y="2436485"/>
            <a:ext cx="461030" cy="613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5"/>
            <a:endCxn id="6" idx="1"/>
          </p:cNvCxnSpPr>
          <p:nvPr/>
        </p:nvCxnSpPr>
        <p:spPr>
          <a:xfrm rot="16200000" flipH="1">
            <a:off x="5865485" y="3350885"/>
            <a:ext cx="537230" cy="537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  <a:endCxn id="7" idx="7"/>
          </p:cNvCxnSpPr>
          <p:nvPr/>
        </p:nvCxnSpPr>
        <p:spPr>
          <a:xfrm rot="5400000">
            <a:off x="5941685" y="4189085"/>
            <a:ext cx="384830" cy="537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828800" y="45720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95600" y="45720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86200" y="44958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648200" y="44958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76800" y="53340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81600" y="36576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086600" y="4648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867400" y="53340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9" idx="3"/>
            <a:endCxn id="17" idx="0"/>
          </p:cNvCxnSpPr>
          <p:nvPr/>
        </p:nvCxnSpPr>
        <p:spPr>
          <a:xfrm rot="5400000">
            <a:off x="2133601" y="4189085"/>
            <a:ext cx="306715" cy="459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5"/>
            <a:endCxn id="19" idx="0"/>
          </p:cNvCxnSpPr>
          <p:nvPr/>
        </p:nvCxnSpPr>
        <p:spPr>
          <a:xfrm rot="16200000" flipH="1">
            <a:off x="2855585" y="4303384"/>
            <a:ext cx="3067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0" idx="3"/>
            <a:endCxn id="20" idx="0"/>
          </p:cNvCxnSpPr>
          <p:nvPr/>
        </p:nvCxnSpPr>
        <p:spPr>
          <a:xfrm rot="5400000">
            <a:off x="4114801" y="4189085"/>
            <a:ext cx="306715" cy="3067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0" idx="5"/>
            <a:endCxn id="21" idx="0"/>
          </p:cNvCxnSpPr>
          <p:nvPr/>
        </p:nvCxnSpPr>
        <p:spPr>
          <a:xfrm rot="16200000" flipH="1">
            <a:off x="4684385" y="4303384"/>
            <a:ext cx="306715" cy="78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5" idx="3"/>
            <a:endCxn id="23" idx="0"/>
          </p:cNvCxnSpPr>
          <p:nvPr/>
        </p:nvCxnSpPr>
        <p:spPr>
          <a:xfrm rot="5400000">
            <a:off x="5295901" y="3465185"/>
            <a:ext cx="306715" cy="78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7" idx="3"/>
            <a:endCxn id="22" idx="0"/>
          </p:cNvCxnSpPr>
          <p:nvPr/>
        </p:nvCxnSpPr>
        <p:spPr>
          <a:xfrm rot="5400000">
            <a:off x="5143501" y="4989185"/>
            <a:ext cx="306715" cy="3829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7" idx="5"/>
            <a:endCxn id="25" idx="0"/>
          </p:cNvCxnSpPr>
          <p:nvPr/>
        </p:nvCxnSpPr>
        <p:spPr>
          <a:xfrm rot="16200000" flipH="1">
            <a:off x="5827385" y="5065384"/>
            <a:ext cx="3067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6" idx="5"/>
            <a:endCxn id="24" idx="0"/>
          </p:cNvCxnSpPr>
          <p:nvPr/>
        </p:nvCxnSpPr>
        <p:spPr>
          <a:xfrm rot="16200000" flipH="1">
            <a:off x="6856085" y="4189084"/>
            <a:ext cx="382915" cy="535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itle 4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Binary Search Tree</a:t>
            </a:r>
            <a:br>
              <a:rPr lang="en-US" dirty="0" smtClean="0"/>
            </a:br>
            <a:r>
              <a:rPr lang="en-US" dirty="0" smtClean="0"/>
              <a:t>External </a:t>
            </a:r>
            <a:r>
              <a:rPr lang="en-US" dirty="0"/>
              <a:t>r</a:t>
            </a:r>
            <a:r>
              <a:rPr lang="en-US" dirty="0" smtClean="0"/>
              <a:t>epresentation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(internal)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14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Search.  Replace null by node with item.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Insert R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419600" y="2057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" name="Oval 4"/>
          <p:cNvSpPr/>
          <p:nvPr/>
        </p:nvSpPr>
        <p:spPr>
          <a:xfrm>
            <a:off x="5410200" y="2895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324600" y="3810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410200" y="4572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8" name="Oval 7"/>
          <p:cNvSpPr/>
          <p:nvPr/>
        </p:nvSpPr>
        <p:spPr>
          <a:xfrm>
            <a:off x="3505200" y="2895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38400" y="3810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343400" y="3733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4" idx="3"/>
            <a:endCxn id="8" idx="7"/>
          </p:cNvCxnSpPr>
          <p:nvPr/>
        </p:nvCxnSpPr>
        <p:spPr>
          <a:xfrm rot="5400000">
            <a:off x="3998585" y="2474585"/>
            <a:ext cx="461030" cy="537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9" idx="7"/>
          </p:cNvCxnSpPr>
          <p:nvPr/>
        </p:nvCxnSpPr>
        <p:spPr>
          <a:xfrm rot="5400000">
            <a:off x="2969885" y="3274685"/>
            <a:ext cx="537230" cy="689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5"/>
            <a:endCxn id="10" idx="1"/>
          </p:cNvCxnSpPr>
          <p:nvPr/>
        </p:nvCxnSpPr>
        <p:spPr>
          <a:xfrm rot="16200000" flipH="1">
            <a:off x="3960485" y="3350885"/>
            <a:ext cx="461030" cy="4610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5"/>
            <a:endCxn id="5" idx="1"/>
          </p:cNvCxnSpPr>
          <p:nvPr/>
        </p:nvCxnSpPr>
        <p:spPr>
          <a:xfrm rot="16200000" flipH="1">
            <a:off x="4951085" y="2436485"/>
            <a:ext cx="461030" cy="613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5"/>
            <a:endCxn id="6" idx="1"/>
          </p:cNvCxnSpPr>
          <p:nvPr/>
        </p:nvCxnSpPr>
        <p:spPr>
          <a:xfrm rot="16200000" flipH="1">
            <a:off x="5865485" y="3350885"/>
            <a:ext cx="537230" cy="537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  <a:endCxn id="7" idx="7"/>
          </p:cNvCxnSpPr>
          <p:nvPr/>
        </p:nvCxnSpPr>
        <p:spPr>
          <a:xfrm rot="5400000">
            <a:off x="5941685" y="4189085"/>
            <a:ext cx="384830" cy="537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096000" y="5257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7" idx="5"/>
            <a:endCxn id="17" idx="1"/>
          </p:cNvCxnSpPr>
          <p:nvPr/>
        </p:nvCxnSpPr>
        <p:spPr>
          <a:xfrm rot="16200000" flipH="1">
            <a:off x="5865485" y="5027285"/>
            <a:ext cx="308630" cy="308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3"/>
          </p:cNvCxnSpPr>
          <p:nvPr/>
        </p:nvCxnSpPr>
        <p:spPr>
          <a:xfrm rot="5400000">
            <a:off x="2133601" y="4265285"/>
            <a:ext cx="382915" cy="3829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5"/>
          </p:cNvCxnSpPr>
          <p:nvPr/>
        </p:nvCxnSpPr>
        <p:spPr>
          <a:xfrm rot="16200000" flipH="1">
            <a:off x="2855585" y="4303384"/>
            <a:ext cx="382915" cy="3067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3"/>
          </p:cNvCxnSpPr>
          <p:nvPr/>
        </p:nvCxnSpPr>
        <p:spPr>
          <a:xfrm rot="5400000">
            <a:off x="4038601" y="4189085"/>
            <a:ext cx="382915" cy="3829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5"/>
          </p:cNvCxnSpPr>
          <p:nvPr/>
        </p:nvCxnSpPr>
        <p:spPr>
          <a:xfrm rot="16200000" flipH="1">
            <a:off x="4760585" y="4227184"/>
            <a:ext cx="382915" cy="3067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5" idx="3"/>
          </p:cNvCxnSpPr>
          <p:nvPr/>
        </p:nvCxnSpPr>
        <p:spPr>
          <a:xfrm rot="5400000">
            <a:off x="5143501" y="3388985"/>
            <a:ext cx="382915" cy="3067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5"/>
          </p:cNvCxnSpPr>
          <p:nvPr/>
        </p:nvCxnSpPr>
        <p:spPr>
          <a:xfrm rot="16200000" flipH="1">
            <a:off x="6779885" y="4265284"/>
            <a:ext cx="459115" cy="459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7" idx="3"/>
          </p:cNvCxnSpPr>
          <p:nvPr/>
        </p:nvCxnSpPr>
        <p:spPr>
          <a:xfrm rot="5400000">
            <a:off x="5105401" y="5027285"/>
            <a:ext cx="382915" cy="3829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7" idx="5"/>
          </p:cNvCxnSpPr>
          <p:nvPr/>
        </p:nvCxnSpPr>
        <p:spPr>
          <a:xfrm rot="16200000" flipH="1">
            <a:off x="6551285" y="5713084"/>
            <a:ext cx="382915" cy="382915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7" idx="3"/>
          </p:cNvCxnSpPr>
          <p:nvPr/>
        </p:nvCxnSpPr>
        <p:spPr>
          <a:xfrm rot="5400000">
            <a:off x="5791201" y="5713085"/>
            <a:ext cx="382915" cy="382915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Deletion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Lazy</a:t>
            </a:r>
            <a:r>
              <a:rPr lang="en-US" dirty="0" smtClean="0"/>
              <a:t>: Find item.  </a:t>
            </a:r>
            <a:r>
              <a:rPr lang="en-US" dirty="0"/>
              <a:t>R</a:t>
            </a:r>
            <a:r>
              <a:rPr lang="en-US" dirty="0" smtClean="0"/>
              <a:t>emove its data but leave its node (with key) so search is still possible.</a:t>
            </a:r>
          </a:p>
          <a:p>
            <a:pPr>
              <a:buNone/>
            </a:pPr>
            <a:r>
              <a:rPr lang="en-US" b="1" dirty="0" smtClean="0"/>
              <a:t>Eager</a:t>
            </a:r>
            <a:r>
              <a:rPr lang="en-US" dirty="0" smtClean="0"/>
              <a:t>: Find item.  Remove node.  Repair tree.</a:t>
            </a:r>
          </a:p>
          <a:p>
            <a:pPr>
              <a:buNone/>
            </a:pPr>
            <a:r>
              <a:rPr lang="en-US" b="1" dirty="0" smtClean="0"/>
              <a:t>Internal representation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If leaf, delete node (replace by null).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If unary, replace by other child.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If binary?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1371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Delete E</a:t>
            </a:r>
          </a:p>
          <a:p>
            <a:pPr>
              <a:buNone/>
            </a:pPr>
            <a:r>
              <a:rPr lang="en-US" dirty="0" smtClean="0"/>
              <a:t>Delete X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419600" y="2057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" name="Oval 4"/>
          <p:cNvSpPr/>
          <p:nvPr/>
        </p:nvSpPr>
        <p:spPr>
          <a:xfrm>
            <a:off x="5410200" y="2895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324600" y="3810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410200" y="4572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8" name="Oval 7"/>
          <p:cNvSpPr/>
          <p:nvPr/>
        </p:nvSpPr>
        <p:spPr>
          <a:xfrm>
            <a:off x="3505200" y="2895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38400" y="3810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343400" y="3733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4" idx="3"/>
            <a:endCxn id="8" idx="7"/>
          </p:cNvCxnSpPr>
          <p:nvPr/>
        </p:nvCxnSpPr>
        <p:spPr>
          <a:xfrm rot="5400000">
            <a:off x="3998585" y="2474585"/>
            <a:ext cx="461030" cy="537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9" idx="7"/>
          </p:cNvCxnSpPr>
          <p:nvPr/>
        </p:nvCxnSpPr>
        <p:spPr>
          <a:xfrm rot="5400000">
            <a:off x="2969885" y="3274685"/>
            <a:ext cx="537230" cy="689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5"/>
            <a:endCxn id="10" idx="1"/>
          </p:cNvCxnSpPr>
          <p:nvPr/>
        </p:nvCxnSpPr>
        <p:spPr>
          <a:xfrm rot="16200000" flipH="1">
            <a:off x="3960485" y="3350885"/>
            <a:ext cx="461030" cy="4610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5"/>
            <a:endCxn id="5" idx="1"/>
          </p:cNvCxnSpPr>
          <p:nvPr/>
        </p:nvCxnSpPr>
        <p:spPr>
          <a:xfrm rot="16200000" flipH="1">
            <a:off x="4951085" y="2436485"/>
            <a:ext cx="461030" cy="613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5"/>
            <a:endCxn id="6" idx="1"/>
          </p:cNvCxnSpPr>
          <p:nvPr/>
        </p:nvCxnSpPr>
        <p:spPr>
          <a:xfrm rot="16200000" flipH="1">
            <a:off x="5865485" y="3350885"/>
            <a:ext cx="537230" cy="537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  <a:endCxn id="7" idx="7"/>
          </p:cNvCxnSpPr>
          <p:nvPr/>
        </p:nvCxnSpPr>
        <p:spPr>
          <a:xfrm rot="5400000">
            <a:off x="5941685" y="4189085"/>
            <a:ext cx="384830" cy="53723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096000" y="5257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7" idx="5"/>
            <a:endCxn id="17" idx="1"/>
          </p:cNvCxnSpPr>
          <p:nvPr/>
        </p:nvCxnSpPr>
        <p:spPr>
          <a:xfrm rot="16200000" flipH="1">
            <a:off x="5865485" y="5027285"/>
            <a:ext cx="308630" cy="308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3"/>
          </p:cNvCxnSpPr>
          <p:nvPr/>
        </p:nvCxnSpPr>
        <p:spPr>
          <a:xfrm rot="5400000">
            <a:off x="2171701" y="4227185"/>
            <a:ext cx="306715" cy="3829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5"/>
          </p:cNvCxnSpPr>
          <p:nvPr/>
        </p:nvCxnSpPr>
        <p:spPr>
          <a:xfrm rot="16200000" flipH="1">
            <a:off x="2893685" y="4265284"/>
            <a:ext cx="306715" cy="3067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3"/>
          </p:cNvCxnSpPr>
          <p:nvPr/>
        </p:nvCxnSpPr>
        <p:spPr>
          <a:xfrm rot="5400000">
            <a:off x="4038601" y="4189085"/>
            <a:ext cx="382915" cy="382915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5"/>
          </p:cNvCxnSpPr>
          <p:nvPr/>
        </p:nvCxnSpPr>
        <p:spPr>
          <a:xfrm rot="16200000" flipH="1">
            <a:off x="4760585" y="4227184"/>
            <a:ext cx="382915" cy="306715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5" idx="3"/>
          </p:cNvCxnSpPr>
          <p:nvPr/>
        </p:nvCxnSpPr>
        <p:spPr>
          <a:xfrm rot="5400000">
            <a:off x="5143501" y="3388985"/>
            <a:ext cx="382915" cy="3067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6" idx="5"/>
          </p:cNvCxnSpPr>
          <p:nvPr/>
        </p:nvCxnSpPr>
        <p:spPr>
          <a:xfrm rot="16200000" flipH="1">
            <a:off x="6779885" y="4265284"/>
            <a:ext cx="382915" cy="382915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3"/>
          </p:cNvCxnSpPr>
          <p:nvPr/>
        </p:nvCxnSpPr>
        <p:spPr>
          <a:xfrm rot="5400000">
            <a:off x="5105401" y="5027285"/>
            <a:ext cx="382915" cy="3829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7" idx="3"/>
          </p:cNvCxnSpPr>
          <p:nvPr/>
        </p:nvCxnSpPr>
        <p:spPr>
          <a:xfrm rot="5400000">
            <a:off x="5829301" y="5674985"/>
            <a:ext cx="306715" cy="3829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7" idx="5"/>
          </p:cNvCxnSpPr>
          <p:nvPr/>
        </p:nvCxnSpPr>
        <p:spPr>
          <a:xfrm rot="16200000" flipH="1">
            <a:off x="6551285" y="5713084"/>
            <a:ext cx="306715" cy="3067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419600" y="2057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" name="Oval 4"/>
          <p:cNvSpPr/>
          <p:nvPr/>
        </p:nvSpPr>
        <p:spPr>
          <a:xfrm>
            <a:off x="5410200" y="2895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324600" y="3810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8" name="Oval 7"/>
          <p:cNvSpPr/>
          <p:nvPr/>
        </p:nvSpPr>
        <p:spPr>
          <a:xfrm>
            <a:off x="3505200" y="2895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38400" y="3810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4" idx="3"/>
            <a:endCxn id="8" idx="7"/>
          </p:cNvCxnSpPr>
          <p:nvPr/>
        </p:nvCxnSpPr>
        <p:spPr>
          <a:xfrm rot="5400000">
            <a:off x="3998585" y="2474585"/>
            <a:ext cx="461030" cy="537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9" idx="7"/>
          </p:cNvCxnSpPr>
          <p:nvPr/>
        </p:nvCxnSpPr>
        <p:spPr>
          <a:xfrm rot="5400000">
            <a:off x="2969885" y="3274685"/>
            <a:ext cx="537230" cy="689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5"/>
            <a:endCxn id="5" idx="1"/>
          </p:cNvCxnSpPr>
          <p:nvPr/>
        </p:nvCxnSpPr>
        <p:spPr>
          <a:xfrm rot="16200000" flipH="1">
            <a:off x="4951085" y="2436485"/>
            <a:ext cx="461030" cy="613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5"/>
            <a:endCxn id="6" idx="1"/>
          </p:cNvCxnSpPr>
          <p:nvPr/>
        </p:nvCxnSpPr>
        <p:spPr>
          <a:xfrm rot="16200000" flipH="1">
            <a:off x="5865485" y="3350885"/>
            <a:ext cx="537230" cy="537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010400" y="4572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6" idx="5"/>
            <a:endCxn id="17" idx="1"/>
          </p:cNvCxnSpPr>
          <p:nvPr/>
        </p:nvCxnSpPr>
        <p:spPr>
          <a:xfrm rot="16200000" flipH="1">
            <a:off x="6741785" y="4303385"/>
            <a:ext cx="384830" cy="308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3"/>
          </p:cNvCxnSpPr>
          <p:nvPr/>
        </p:nvCxnSpPr>
        <p:spPr>
          <a:xfrm rot="5400000">
            <a:off x="2209801" y="4265285"/>
            <a:ext cx="306715" cy="3067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5"/>
          </p:cNvCxnSpPr>
          <p:nvPr/>
        </p:nvCxnSpPr>
        <p:spPr>
          <a:xfrm rot="16200000" flipH="1">
            <a:off x="2893685" y="4265284"/>
            <a:ext cx="306715" cy="3067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5"/>
          </p:cNvCxnSpPr>
          <p:nvPr/>
        </p:nvCxnSpPr>
        <p:spPr>
          <a:xfrm rot="16200000" flipH="1">
            <a:off x="3960485" y="3350884"/>
            <a:ext cx="382915" cy="3829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3"/>
          </p:cNvCxnSpPr>
          <p:nvPr/>
        </p:nvCxnSpPr>
        <p:spPr>
          <a:xfrm rot="5400000">
            <a:off x="5143501" y="3388985"/>
            <a:ext cx="382915" cy="3067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3"/>
          </p:cNvCxnSpPr>
          <p:nvPr/>
        </p:nvCxnSpPr>
        <p:spPr>
          <a:xfrm rot="5400000">
            <a:off x="6096001" y="4265285"/>
            <a:ext cx="306715" cy="3067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7" idx="3"/>
          </p:cNvCxnSpPr>
          <p:nvPr/>
        </p:nvCxnSpPr>
        <p:spPr>
          <a:xfrm rot="5400000">
            <a:off x="6781801" y="5027285"/>
            <a:ext cx="306715" cy="3067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5"/>
          </p:cNvCxnSpPr>
          <p:nvPr/>
        </p:nvCxnSpPr>
        <p:spPr>
          <a:xfrm rot="16200000" flipH="1">
            <a:off x="7427585" y="5065384"/>
            <a:ext cx="382915" cy="3067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4114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If binary, swap with successor (or predecessor).  Now leaf or unary node; delete.  To find successor, follow left path from right child.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Delete M: </a:t>
            </a:r>
          </a:p>
          <a:p>
            <a:pPr>
              <a:buNone/>
            </a:pPr>
            <a:r>
              <a:rPr lang="en-US" dirty="0" smtClean="0"/>
              <a:t>  Swap with P;</a:t>
            </a:r>
          </a:p>
          <a:p>
            <a:pPr>
              <a:buNone/>
            </a:pPr>
            <a:r>
              <a:rPr lang="en-US" dirty="0" smtClean="0"/>
              <a:t>  delete.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419600" y="2057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" name="Oval 4"/>
          <p:cNvSpPr/>
          <p:nvPr/>
        </p:nvSpPr>
        <p:spPr>
          <a:xfrm>
            <a:off x="5410200" y="2895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324600" y="3810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486400" y="4572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505200" y="2895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819400" y="3733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38600" y="3733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4" idx="3"/>
            <a:endCxn id="8" idx="7"/>
          </p:cNvCxnSpPr>
          <p:nvPr/>
        </p:nvCxnSpPr>
        <p:spPr>
          <a:xfrm rot="5400000">
            <a:off x="3998585" y="2474585"/>
            <a:ext cx="461030" cy="537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9" idx="0"/>
          </p:cNvCxnSpPr>
          <p:nvPr/>
        </p:nvCxnSpPr>
        <p:spPr>
          <a:xfrm rot="5400000">
            <a:off x="3143251" y="3293735"/>
            <a:ext cx="382915" cy="4972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5"/>
            <a:endCxn id="10" idx="0"/>
          </p:cNvCxnSpPr>
          <p:nvPr/>
        </p:nvCxnSpPr>
        <p:spPr>
          <a:xfrm rot="16200000" flipH="1">
            <a:off x="3941435" y="3369934"/>
            <a:ext cx="3829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5"/>
            <a:endCxn id="5" idx="1"/>
          </p:cNvCxnSpPr>
          <p:nvPr/>
        </p:nvCxnSpPr>
        <p:spPr>
          <a:xfrm rot="16200000" flipH="1">
            <a:off x="4951085" y="2436485"/>
            <a:ext cx="461030" cy="613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5"/>
            <a:endCxn id="6" idx="1"/>
          </p:cNvCxnSpPr>
          <p:nvPr/>
        </p:nvCxnSpPr>
        <p:spPr>
          <a:xfrm rot="16200000" flipH="1">
            <a:off x="5865485" y="3350885"/>
            <a:ext cx="537230" cy="537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  <a:endCxn id="7" idx="7"/>
          </p:cNvCxnSpPr>
          <p:nvPr/>
        </p:nvCxnSpPr>
        <p:spPr>
          <a:xfrm rot="5400000">
            <a:off x="5979785" y="4227185"/>
            <a:ext cx="384830" cy="4610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800600" y="5257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</a:t>
            </a:r>
          </a:p>
        </p:txBody>
      </p:sp>
      <p:cxnSp>
        <p:nvCxnSpPr>
          <p:cNvPr id="18" name="Straight Arrow Connector 17"/>
          <p:cNvCxnSpPr>
            <a:stCxn id="7" idx="3"/>
            <a:endCxn id="17" idx="7"/>
          </p:cNvCxnSpPr>
          <p:nvPr/>
        </p:nvCxnSpPr>
        <p:spPr>
          <a:xfrm rot="5400000">
            <a:off x="5255885" y="5027285"/>
            <a:ext cx="308630" cy="308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5486400" y="5943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Q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17" idx="5"/>
            <a:endCxn id="23" idx="1"/>
          </p:cNvCxnSpPr>
          <p:nvPr/>
        </p:nvCxnSpPr>
        <p:spPr>
          <a:xfrm rot="16200000" flipH="1">
            <a:off x="5255885" y="5713085"/>
            <a:ext cx="308630" cy="308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7086600" y="4572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Y</a:t>
            </a:r>
          </a:p>
        </p:txBody>
      </p:sp>
      <p:cxnSp>
        <p:nvCxnSpPr>
          <p:cNvPr id="30" name="Straight Arrow Connector 29"/>
          <p:cNvCxnSpPr>
            <a:stCxn id="6" idx="5"/>
            <a:endCxn id="28" idx="1"/>
          </p:cNvCxnSpPr>
          <p:nvPr/>
        </p:nvCxnSpPr>
        <p:spPr>
          <a:xfrm rot="16200000" flipH="1">
            <a:off x="6779885" y="4265285"/>
            <a:ext cx="384830" cy="3848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4876800" y="3733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G</a:t>
            </a:r>
          </a:p>
        </p:txBody>
      </p:sp>
      <p:cxnSp>
        <p:nvCxnSpPr>
          <p:cNvPr id="37" name="Straight Arrow Connector 36"/>
          <p:cNvCxnSpPr>
            <a:stCxn id="5" idx="3"/>
            <a:endCxn id="35" idx="0"/>
          </p:cNvCxnSpPr>
          <p:nvPr/>
        </p:nvCxnSpPr>
        <p:spPr>
          <a:xfrm rot="5400000">
            <a:off x="5124451" y="3369935"/>
            <a:ext cx="382915" cy="344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3"/>
          </p:cNvCxnSpPr>
          <p:nvPr/>
        </p:nvCxnSpPr>
        <p:spPr>
          <a:xfrm rot="5400000">
            <a:off x="2628901" y="4303385"/>
            <a:ext cx="3829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>
            <a:off x="3162300" y="4305300"/>
            <a:ext cx="3810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3"/>
          </p:cNvCxnSpPr>
          <p:nvPr/>
        </p:nvCxnSpPr>
        <p:spPr>
          <a:xfrm rot="5400000">
            <a:off x="3848101" y="4303385"/>
            <a:ext cx="3829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0" idx="5"/>
          </p:cNvCxnSpPr>
          <p:nvPr/>
        </p:nvCxnSpPr>
        <p:spPr>
          <a:xfrm rot="16200000" flipH="1">
            <a:off x="4341485" y="4341484"/>
            <a:ext cx="382915" cy="78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5" idx="3"/>
          </p:cNvCxnSpPr>
          <p:nvPr/>
        </p:nvCxnSpPr>
        <p:spPr>
          <a:xfrm rot="5400000">
            <a:off x="4686301" y="4303385"/>
            <a:ext cx="3829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5" idx="5"/>
          </p:cNvCxnSpPr>
          <p:nvPr/>
        </p:nvCxnSpPr>
        <p:spPr>
          <a:xfrm rot="16200000" flipH="1">
            <a:off x="5217785" y="4303384"/>
            <a:ext cx="3829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7" idx="3"/>
          </p:cNvCxnSpPr>
          <p:nvPr/>
        </p:nvCxnSpPr>
        <p:spPr>
          <a:xfrm rot="5400000">
            <a:off x="4495801" y="5713085"/>
            <a:ext cx="382915" cy="382915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8" idx="3"/>
          </p:cNvCxnSpPr>
          <p:nvPr/>
        </p:nvCxnSpPr>
        <p:spPr>
          <a:xfrm rot="5400000">
            <a:off x="6819901" y="5065385"/>
            <a:ext cx="382915" cy="3067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8" idx="5"/>
          </p:cNvCxnSpPr>
          <p:nvPr/>
        </p:nvCxnSpPr>
        <p:spPr>
          <a:xfrm rot="16200000" flipH="1">
            <a:off x="7503785" y="5065384"/>
            <a:ext cx="382915" cy="3067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419600" y="2057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" name="Oval 4"/>
          <p:cNvSpPr/>
          <p:nvPr/>
        </p:nvSpPr>
        <p:spPr>
          <a:xfrm>
            <a:off x="5410200" y="2895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6" name="Oval 5"/>
          <p:cNvSpPr/>
          <p:nvPr/>
        </p:nvSpPr>
        <p:spPr>
          <a:xfrm>
            <a:off x="6324600" y="3810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562600" y="4572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505200" y="2895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819400" y="3733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38600" y="3733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4" idx="3"/>
            <a:endCxn id="8" idx="7"/>
          </p:cNvCxnSpPr>
          <p:nvPr/>
        </p:nvCxnSpPr>
        <p:spPr>
          <a:xfrm rot="5400000">
            <a:off x="3998585" y="2474585"/>
            <a:ext cx="461030" cy="537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9" idx="7"/>
          </p:cNvCxnSpPr>
          <p:nvPr/>
        </p:nvCxnSpPr>
        <p:spPr>
          <a:xfrm rot="5400000">
            <a:off x="3198485" y="3427085"/>
            <a:ext cx="461030" cy="308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5"/>
            <a:endCxn id="10" idx="1"/>
          </p:cNvCxnSpPr>
          <p:nvPr/>
        </p:nvCxnSpPr>
        <p:spPr>
          <a:xfrm rot="16200000" flipH="1">
            <a:off x="3808085" y="3503285"/>
            <a:ext cx="461030" cy="156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5"/>
            <a:endCxn id="5" idx="1"/>
          </p:cNvCxnSpPr>
          <p:nvPr/>
        </p:nvCxnSpPr>
        <p:spPr>
          <a:xfrm rot="16200000" flipH="1">
            <a:off x="4951085" y="2436485"/>
            <a:ext cx="461030" cy="613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5"/>
            <a:endCxn id="6" idx="1"/>
          </p:cNvCxnSpPr>
          <p:nvPr/>
        </p:nvCxnSpPr>
        <p:spPr>
          <a:xfrm rot="16200000" flipH="1">
            <a:off x="5865485" y="3350885"/>
            <a:ext cx="537230" cy="537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  <a:endCxn id="7" idx="7"/>
          </p:cNvCxnSpPr>
          <p:nvPr/>
        </p:nvCxnSpPr>
        <p:spPr>
          <a:xfrm rot="5400000">
            <a:off x="6017885" y="4265285"/>
            <a:ext cx="384830" cy="3848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876800" y="5257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Q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7" idx="3"/>
            <a:endCxn id="17" idx="7"/>
          </p:cNvCxnSpPr>
          <p:nvPr/>
        </p:nvCxnSpPr>
        <p:spPr>
          <a:xfrm rot="5400000">
            <a:off x="5332085" y="5027285"/>
            <a:ext cx="308630" cy="308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086600" y="4572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Y</a:t>
            </a:r>
          </a:p>
        </p:txBody>
      </p:sp>
      <p:cxnSp>
        <p:nvCxnSpPr>
          <p:cNvPr id="22" name="Straight Arrow Connector 21"/>
          <p:cNvCxnSpPr>
            <a:stCxn id="6" idx="5"/>
            <a:endCxn id="21" idx="1"/>
          </p:cNvCxnSpPr>
          <p:nvPr/>
        </p:nvCxnSpPr>
        <p:spPr>
          <a:xfrm rot="16200000" flipH="1">
            <a:off x="6779885" y="4265285"/>
            <a:ext cx="384830" cy="3848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953000" y="3733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G</a:t>
            </a:r>
          </a:p>
        </p:txBody>
      </p:sp>
      <p:cxnSp>
        <p:nvCxnSpPr>
          <p:cNvPr id="24" name="Straight Arrow Connector 23"/>
          <p:cNvCxnSpPr>
            <a:stCxn id="5" idx="3"/>
            <a:endCxn id="23" idx="0"/>
          </p:cNvCxnSpPr>
          <p:nvPr/>
        </p:nvCxnSpPr>
        <p:spPr>
          <a:xfrm rot="5400000">
            <a:off x="5162551" y="3408035"/>
            <a:ext cx="382915" cy="2686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3"/>
          </p:cNvCxnSpPr>
          <p:nvPr/>
        </p:nvCxnSpPr>
        <p:spPr>
          <a:xfrm rot="5400000">
            <a:off x="2590801" y="4189085"/>
            <a:ext cx="306715" cy="3067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5"/>
          </p:cNvCxnSpPr>
          <p:nvPr/>
        </p:nvCxnSpPr>
        <p:spPr>
          <a:xfrm rot="16200000" flipH="1">
            <a:off x="3198485" y="4265284"/>
            <a:ext cx="3829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0" idx="3"/>
          </p:cNvCxnSpPr>
          <p:nvPr/>
        </p:nvCxnSpPr>
        <p:spPr>
          <a:xfrm rot="5400000">
            <a:off x="3810001" y="4265285"/>
            <a:ext cx="3829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0" idx="5"/>
          </p:cNvCxnSpPr>
          <p:nvPr/>
        </p:nvCxnSpPr>
        <p:spPr>
          <a:xfrm rot="16200000" flipH="1">
            <a:off x="4379585" y="4303384"/>
            <a:ext cx="3829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3" idx="3"/>
          </p:cNvCxnSpPr>
          <p:nvPr/>
        </p:nvCxnSpPr>
        <p:spPr>
          <a:xfrm rot="5400000">
            <a:off x="4762501" y="4303385"/>
            <a:ext cx="3829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7" idx="3"/>
          </p:cNvCxnSpPr>
          <p:nvPr/>
        </p:nvCxnSpPr>
        <p:spPr>
          <a:xfrm rot="5400000">
            <a:off x="4686301" y="5751185"/>
            <a:ext cx="3067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7" idx="5"/>
          </p:cNvCxnSpPr>
          <p:nvPr/>
        </p:nvCxnSpPr>
        <p:spPr>
          <a:xfrm rot="16200000" flipH="1">
            <a:off x="5293985" y="5751184"/>
            <a:ext cx="3067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7" idx="5"/>
          </p:cNvCxnSpPr>
          <p:nvPr/>
        </p:nvCxnSpPr>
        <p:spPr>
          <a:xfrm rot="16200000" flipH="1">
            <a:off x="5941685" y="5103484"/>
            <a:ext cx="3829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1" idx="3"/>
          </p:cNvCxnSpPr>
          <p:nvPr/>
        </p:nvCxnSpPr>
        <p:spPr>
          <a:xfrm rot="5400000">
            <a:off x="6858001" y="5027285"/>
            <a:ext cx="306715" cy="3067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1" idx="5"/>
          </p:cNvCxnSpPr>
          <p:nvPr/>
        </p:nvCxnSpPr>
        <p:spPr>
          <a:xfrm rot="16200000" flipH="1">
            <a:off x="7503785" y="5065384"/>
            <a:ext cx="3067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3" idx="5"/>
          </p:cNvCxnSpPr>
          <p:nvPr/>
        </p:nvCxnSpPr>
        <p:spPr>
          <a:xfrm rot="16200000" flipH="1">
            <a:off x="5293985" y="4303384"/>
            <a:ext cx="382915" cy="15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est </a:t>
            </a:r>
            <a:r>
              <a:rPr lang="en-US" dirty="0"/>
              <a:t>c</a:t>
            </a:r>
            <a:r>
              <a:rPr lang="en-US" dirty="0" smtClean="0"/>
              <a:t>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All leaves have depths within 1: depth </a:t>
            </a:r>
            <a:r>
              <a:rPr lang="en-US" dirty="0" smtClean="0">
                <a:sym typeface="Symbol"/>
              </a:rPr>
              <a:t></a:t>
            </a:r>
            <a:r>
              <a:rPr lang="en-US" dirty="0" err="1" smtClean="0"/>
              <a:t>lg</a:t>
            </a:r>
            <a:r>
              <a:rPr lang="en-US" i="1" dirty="0" err="1" smtClean="0"/>
              <a:t>n</a:t>
            </a:r>
            <a:r>
              <a:rPr lang="en-US" dirty="0" smtClean="0">
                <a:sym typeface="Symbol"/>
              </a:rPr>
              <a:t></a:t>
            </a:r>
            <a:r>
              <a:rPr lang="en-US" dirty="0" smtClean="0"/>
              <a:t>.</a:t>
            </a:r>
            <a:r>
              <a:rPr lang="en-US" i="1" dirty="0" smtClean="0"/>
              <a:t>      </a:t>
            </a:r>
            <a:r>
              <a:rPr lang="en-US" dirty="0" smtClean="0"/>
              <a:t>(</a:t>
            </a:r>
            <a:r>
              <a:rPr lang="en-US" i="1" dirty="0" err="1" smtClean="0"/>
              <a:t>lg</a:t>
            </a:r>
            <a:r>
              <a:rPr lang="en-US" dirty="0" smtClean="0"/>
              <a:t>: base-two logarithm)</a:t>
            </a:r>
          </a:p>
          <a:p>
            <a:pPr>
              <a:buNone/>
            </a:pPr>
            <a:endParaRPr lang="en-US" i="1" dirty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en-US" dirty="0" smtClean="0"/>
              <a:t>Can achieve if tree is static (insertion order chosen by implementation, no deletions)</a:t>
            </a:r>
          </a:p>
        </p:txBody>
      </p:sp>
      <p:sp>
        <p:nvSpPr>
          <p:cNvPr id="4" name="Oval 3"/>
          <p:cNvSpPr/>
          <p:nvPr/>
        </p:nvSpPr>
        <p:spPr>
          <a:xfrm>
            <a:off x="3429000" y="32766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105400" y="36576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819400" y="36576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657600" y="41148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41148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876800" y="41148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410200" y="41148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943600" y="41148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048000" y="41148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477000" y="41148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514600" y="41148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962400" y="36576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248400" y="36576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638800" y="32004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572000" y="26670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743200" y="46482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572000" y="46482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962400" y="46482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562600" y="46482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781800" y="46482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4" idx="2"/>
            <a:endCxn id="6" idx="7"/>
          </p:cNvCxnSpPr>
          <p:nvPr/>
        </p:nvCxnSpPr>
        <p:spPr>
          <a:xfrm rot="10800000" flipV="1">
            <a:off x="3079564" y="3428999"/>
            <a:ext cx="349437" cy="273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5"/>
            <a:endCxn id="12" idx="0"/>
          </p:cNvCxnSpPr>
          <p:nvPr/>
        </p:nvCxnSpPr>
        <p:spPr>
          <a:xfrm rot="16200000" flipH="1">
            <a:off x="3041463" y="3955862"/>
            <a:ext cx="197037" cy="120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6" idx="3"/>
            <a:endCxn id="14" idx="0"/>
          </p:cNvCxnSpPr>
          <p:nvPr/>
        </p:nvCxnSpPr>
        <p:spPr>
          <a:xfrm rot="5400000">
            <a:off x="2667001" y="3917763"/>
            <a:ext cx="197037" cy="197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8" idx="2"/>
            <a:endCxn id="4" idx="7"/>
          </p:cNvCxnSpPr>
          <p:nvPr/>
        </p:nvCxnSpPr>
        <p:spPr>
          <a:xfrm rot="10800000" flipV="1">
            <a:off x="3689164" y="2819399"/>
            <a:ext cx="882837" cy="501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8" idx="6"/>
            <a:endCxn id="17" idx="1"/>
          </p:cNvCxnSpPr>
          <p:nvPr/>
        </p:nvCxnSpPr>
        <p:spPr>
          <a:xfrm>
            <a:off x="4876800" y="2819400"/>
            <a:ext cx="806637" cy="4256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7" idx="6"/>
            <a:endCxn id="16" idx="1"/>
          </p:cNvCxnSpPr>
          <p:nvPr/>
        </p:nvCxnSpPr>
        <p:spPr>
          <a:xfrm>
            <a:off x="5943600" y="3352800"/>
            <a:ext cx="349437" cy="3494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7" idx="3"/>
            <a:endCxn id="5" idx="7"/>
          </p:cNvCxnSpPr>
          <p:nvPr/>
        </p:nvCxnSpPr>
        <p:spPr>
          <a:xfrm rot="5400000">
            <a:off x="5403663" y="3422463"/>
            <a:ext cx="241674" cy="3178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" idx="5"/>
            <a:endCxn id="15" idx="1"/>
          </p:cNvCxnSpPr>
          <p:nvPr/>
        </p:nvCxnSpPr>
        <p:spPr>
          <a:xfrm rot="16200000" flipH="1">
            <a:off x="3765363" y="3460563"/>
            <a:ext cx="165474" cy="3178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5" idx="3"/>
            <a:endCxn id="7" idx="0"/>
          </p:cNvCxnSpPr>
          <p:nvPr/>
        </p:nvCxnSpPr>
        <p:spPr>
          <a:xfrm rot="5400000">
            <a:off x="3810001" y="3917763"/>
            <a:ext cx="197037" cy="197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5" idx="5"/>
            <a:endCxn id="8" idx="0"/>
          </p:cNvCxnSpPr>
          <p:nvPr/>
        </p:nvCxnSpPr>
        <p:spPr>
          <a:xfrm rot="16200000" flipH="1">
            <a:off x="4222563" y="3917762"/>
            <a:ext cx="197037" cy="197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5" idx="3"/>
            <a:endCxn id="9" idx="0"/>
          </p:cNvCxnSpPr>
          <p:nvPr/>
        </p:nvCxnSpPr>
        <p:spPr>
          <a:xfrm rot="5400000">
            <a:off x="4991101" y="3955863"/>
            <a:ext cx="197037" cy="120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5" idx="5"/>
            <a:endCxn id="10" idx="0"/>
          </p:cNvCxnSpPr>
          <p:nvPr/>
        </p:nvCxnSpPr>
        <p:spPr>
          <a:xfrm rot="16200000" flipH="1">
            <a:off x="5365563" y="3917762"/>
            <a:ext cx="197037" cy="197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6" idx="3"/>
            <a:endCxn id="11" idx="0"/>
          </p:cNvCxnSpPr>
          <p:nvPr/>
        </p:nvCxnSpPr>
        <p:spPr>
          <a:xfrm rot="5400000">
            <a:off x="6096001" y="3917763"/>
            <a:ext cx="197037" cy="197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6" idx="5"/>
            <a:endCxn id="13" idx="0"/>
          </p:cNvCxnSpPr>
          <p:nvPr/>
        </p:nvCxnSpPr>
        <p:spPr>
          <a:xfrm rot="16200000" flipH="1">
            <a:off x="6470463" y="3955862"/>
            <a:ext cx="197037" cy="120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3" idx="5"/>
            <a:endCxn id="23" idx="0"/>
          </p:cNvCxnSpPr>
          <p:nvPr/>
        </p:nvCxnSpPr>
        <p:spPr>
          <a:xfrm rot="16200000" flipH="1">
            <a:off x="6699063" y="4413062"/>
            <a:ext cx="273237" cy="197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10" idx="5"/>
            <a:endCxn id="22" idx="0"/>
          </p:cNvCxnSpPr>
          <p:nvPr/>
        </p:nvCxnSpPr>
        <p:spPr>
          <a:xfrm rot="16200000" flipH="1">
            <a:off x="5556063" y="4489262"/>
            <a:ext cx="273237" cy="446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8" idx="3"/>
            <a:endCxn id="21" idx="0"/>
          </p:cNvCxnSpPr>
          <p:nvPr/>
        </p:nvCxnSpPr>
        <p:spPr>
          <a:xfrm rot="5400000">
            <a:off x="4076701" y="4413063"/>
            <a:ext cx="273237" cy="197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8" idx="5"/>
            <a:endCxn id="20" idx="0"/>
          </p:cNvCxnSpPr>
          <p:nvPr/>
        </p:nvCxnSpPr>
        <p:spPr>
          <a:xfrm rot="16200000" flipH="1">
            <a:off x="4489263" y="4413062"/>
            <a:ext cx="273237" cy="197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2" idx="3"/>
            <a:endCxn id="19" idx="0"/>
          </p:cNvCxnSpPr>
          <p:nvPr/>
        </p:nvCxnSpPr>
        <p:spPr>
          <a:xfrm rot="5400000">
            <a:off x="2857501" y="4413063"/>
            <a:ext cx="273237" cy="197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4" idx="3"/>
          </p:cNvCxnSpPr>
          <p:nvPr/>
        </p:nvCxnSpPr>
        <p:spPr>
          <a:xfrm rot="5400000">
            <a:off x="2400301" y="4413063"/>
            <a:ext cx="197037" cy="120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4" idx="5"/>
          </p:cNvCxnSpPr>
          <p:nvPr/>
        </p:nvCxnSpPr>
        <p:spPr>
          <a:xfrm rot="16200000" flipH="1">
            <a:off x="2774763" y="4374962"/>
            <a:ext cx="120837" cy="120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2" idx="5"/>
          </p:cNvCxnSpPr>
          <p:nvPr/>
        </p:nvCxnSpPr>
        <p:spPr>
          <a:xfrm rot="16200000" flipH="1">
            <a:off x="3270063" y="4413062"/>
            <a:ext cx="197037" cy="120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9" idx="3"/>
          </p:cNvCxnSpPr>
          <p:nvPr/>
        </p:nvCxnSpPr>
        <p:spPr>
          <a:xfrm rot="5400000">
            <a:off x="2628901" y="4946463"/>
            <a:ext cx="197037" cy="120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9" idx="5"/>
          </p:cNvCxnSpPr>
          <p:nvPr/>
        </p:nvCxnSpPr>
        <p:spPr>
          <a:xfrm rot="16200000" flipH="1">
            <a:off x="2965263" y="4946462"/>
            <a:ext cx="197037" cy="120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7" idx="3"/>
          </p:cNvCxnSpPr>
          <p:nvPr/>
        </p:nvCxnSpPr>
        <p:spPr>
          <a:xfrm rot="5400000">
            <a:off x="3543301" y="4413063"/>
            <a:ext cx="197037" cy="120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7" idx="5"/>
          </p:cNvCxnSpPr>
          <p:nvPr/>
        </p:nvCxnSpPr>
        <p:spPr>
          <a:xfrm rot="16200000" flipH="1">
            <a:off x="3879663" y="4413062"/>
            <a:ext cx="197037" cy="120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21" idx="3"/>
          </p:cNvCxnSpPr>
          <p:nvPr/>
        </p:nvCxnSpPr>
        <p:spPr>
          <a:xfrm rot="5400000">
            <a:off x="3848101" y="4946463"/>
            <a:ext cx="197037" cy="120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21" idx="5"/>
          </p:cNvCxnSpPr>
          <p:nvPr/>
        </p:nvCxnSpPr>
        <p:spPr>
          <a:xfrm rot="16200000" flipH="1">
            <a:off x="4184463" y="4946462"/>
            <a:ext cx="197037" cy="120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20" idx="3"/>
          </p:cNvCxnSpPr>
          <p:nvPr/>
        </p:nvCxnSpPr>
        <p:spPr>
          <a:xfrm rot="5400000">
            <a:off x="4457701" y="4946463"/>
            <a:ext cx="197037" cy="120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20" idx="5"/>
          </p:cNvCxnSpPr>
          <p:nvPr/>
        </p:nvCxnSpPr>
        <p:spPr>
          <a:xfrm rot="16200000" flipH="1">
            <a:off x="4794063" y="4946462"/>
            <a:ext cx="197037" cy="120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9" idx="5"/>
          </p:cNvCxnSpPr>
          <p:nvPr/>
        </p:nvCxnSpPr>
        <p:spPr>
          <a:xfrm rot="16200000" flipH="1">
            <a:off x="5098863" y="4413062"/>
            <a:ext cx="197037" cy="120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9" idx="3"/>
          </p:cNvCxnSpPr>
          <p:nvPr/>
        </p:nvCxnSpPr>
        <p:spPr>
          <a:xfrm rot="5400000">
            <a:off x="4762501" y="4413063"/>
            <a:ext cx="197037" cy="120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10" idx="3"/>
          </p:cNvCxnSpPr>
          <p:nvPr/>
        </p:nvCxnSpPr>
        <p:spPr>
          <a:xfrm rot="5400000">
            <a:off x="5295901" y="4413063"/>
            <a:ext cx="197037" cy="120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22" idx="3"/>
          </p:cNvCxnSpPr>
          <p:nvPr/>
        </p:nvCxnSpPr>
        <p:spPr>
          <a:xfrm rot="5400000">
            <a:off x="5448301" y="4946463"/>
            <a:ext cx="197037" cy="120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22" idx="5"/>
          </p:cNvCxnSpPr>
          <p:nvPr/>
        </p:nvCxnSpPr>
        <p:spPr>
          <a:xfrm rot="16200000" flipH="1">
            <a:off x="5784663" y="4946462"/>
            <a:ext cx="197037" cy="120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11" idx="3"/>
          </p:cNvCxnSpPr>
          <p:nvPr/>
        </p:nvCxnSpPr>
        <p:spPr>
          <a:xfrm rot="5400000">
            <a:off x="5829301" y="4413063"/>
            <a:ext cx="197037" cy="120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11" idx="5"/>
          </p:cNvCxnSpPr>
          <p:nvPr/>
        </p:nvCxnSpPr>
        <p:spPr>
          <a:xfrm rot="16200000" flipH="1">
            <a:off x="6165663" y="4413062"/>
            <a:ext cx="197037" cy="120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13" idx="3"/>
          </p:cNvCxnSpPr>
          <p:nvPr/>
        </p:nvCxnSpPr>
        <p:spPr>
          <a:xfrm rot="5400000">
            <a:off x="6362701" y="4413063"/>
            <a:ext cx="197037" cy="120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23" idx="3"/>
          </p:cNvCxnSpPr>
          <p:nvPr/>
        </p:nvCxnSpPr>
        <p:spPr>
          <a:xfrm rot="5400000">
            <a:off x="6667501" y="4946463"/>
            <a:ext cx="197037" cy="120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23" idx="5"/>
          </p:cNvCxnSpPr>
          <p:nvPr/>
        </p:nvCxnSpPr>
        <p:spPr>
          <a:xfrm rot="16200000" flipH="1">
            <a:off x="7003863" y="4946462"/>
            <a:ext cx="197037" cy="120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Worst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Natural but bad insertion order: sorted.</a:t>
            </a:r>
          </a:p>
          <a:p>
            <a:pPr>
              <a:buNone/>
            </a:pPr>
            <a:r>
              <a:rPr lang="en-US" dirty="0" smtClean="0"/>
              <a:t>Insert A, B, C, D, E, F, G,…</a:t>
            </a:r>
          </a:p>
          <a:p>
            <a:pPr algn="r">
              <a:buNone/>
            </a:pPr>
            <a:r>
              <a:rPr lang="en-US" dirty="0" smtClean="0"/>
              <a:t>Depth of tree is </a:t>
            </a:r>
            <a:r>
              <a:rPr lang="en-US" i="1" dirty="0" smtClean="0"/>
              <a:t>n</a:t>
            </a:r>
            <a:r>
              <a:rPr lang="en-US" dirty="0" smtClean="0"/>
              <a:t> – 1.</a:t>
            </a:r>
          </a:p>
          <a:p>
            <a:pPr algn="r">
              <a:buNone/>
            </a:pPr>
            <a:r>
              <a:rPr lang="en-US" dirty="0" smtClean="0"/>
              <a:t>Worst-case access cost is </a:t>
            </a:r>
            <a:r>
              <a:rPr lang="en-US" i="1" dirty="0" smtClean="0"/>
              <a:t>n</a:t>
            </a:r>
            <a:r>
              <a:rPr lang="en-US" dirty="0" smtClean="0"/>
              <a:t>.</a:t>
            </a:r>
          </a:p>
          <a:p>
            <a:pPr algn="ctr">
              <a:buNone/>
            </a:pPr>
            <a:r>
              <a:rPr lang="en-US" dirty="0" smtClean="0"/>
              <a:t>                                         = list!</a:t>
            </a:r>
          </a:p>
          <a:p>
            <a:pPr algn="r">
              <a:buNone/>
            </a:pPr>
            <a:endParaRPr lang="en-US" dirty="0"/>
          </a:p>
          <a:p>
            <a:pPr algn="r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43000" y="2514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752600" y="3124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62200" y="3657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971800" y="4267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581400" y="4800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67200" y="5410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876800" y="5943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5" idx="5"/>
            <a:endCxn id="6" idx="1"/>
          </p:cNvCxnSpPr>
          <p:nvPr/>
        </p:nvCxnSpPr>
        <p:spPr>
          <a:xfrm rot="16200000" flipH="1">
            <a:off x="2245985" y="3541385"/>
            <a:ext cx="156230" cy="232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5"/>
            <a:endCxn id="7" idx="1"/>
          </p:cNvCxnSpPr>
          <p:nvPr/>
        </p:nvCxnSpPr>
        <p:spPr>
          <a:xfrm rot="16200000" flipH="1">
            <a:off x="2817485" y="4112885"/>
            <a:ext cx="232430" cy="232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5"/>
            <a:endCxn id="8" idx="1"/>
          </p:cNvCxnSpPr>
          <p:nvPr/>
        </p:nvCxnSpPr>
        <p:spPr>
          <a:xfrm rot="16200000" flipH="1">
            <a:off x="3465185" y="4684385"/>
            <a:ext cx="156230" cy="232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9" idx="1"/>
          </p:cNvCxnSpPr>
          <p:nvPr/>
        </p:nvCxnSpPr>
        <p:spPr>
          <a:xfrm rot="16200000" flipH="1">
            <a:off x="4074785" y="5217785"/>
            <a:ext cx="232430" cy="308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5"/>
            <a:endCxn id="10" idx="1"/>
          </p:cNvCxnSpPr>
          <p:nvPr/>
        </p:nvCxnSpPr>
        <p:spPr>
          <a:xfrm rot="16200000" flipH="1">
            <a:off x="4760585" y="5827385"/>
            <a:ext cx="156230" cy="232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4" idx="5"/>
            <a:endCxn id="5" idx="1"/>
          </p:cNvCxnSpPr>
          <p:nvPr/>
        </p:nvCxnSpPr>
        <p:spPr>
          <a:xfrm rot="16200000" flipH="1">
            <a:off x="1598285" y="2969885"/>
            <a:ext cx="232430" cy="232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3"/>
          </p:cNvCxnSpPr>
          <p:nvPr/>
        </p:nvCxnSpPr>
        <p:spPr>
          <a:xfrm rot="5400000">
            <a:off x="990601" y="2969885"/>
            <a:ext cx="2305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3"/>
          </p:cNvCxnSpPr>
          <p:nvPr/>
        </p:nvCxnSpPr>
        <p:spPr>
          <a:xfrm rot="5400000">
            <a:off x="1600201" y="3579485"/>
            <a:ext cx="2305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3"/>
          </p:cNvCxnSpPr>
          <p:nvPr/>
        </p:nvCxnSpPr>
        <p:spPr>
          <a:xfrm rot="5400000">
            <a:off x="2209801" y="4112885"/>
            <a:ext cx="2305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3"/>
          </p:cNvCxnSpPr>
          <p:nvPr/>
        </p:nvCxnSpPr>
        <p:spPr>
          <a:xfrm rot="5400000">
            <a:off x="2819401" y="4722485"/>
            <a:ext cx="2305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3"/>
          </p:cNvCxnSpPr>
          <p:nvPr/>
        </p:nvCxnSpPr>
        <p:spPr>
          <a:xfrm rot="5400000">
            <a:off x="3429001" y="5255885"/>
            <a:ext cx="2305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" idx="3"/>
          </p:cNvCxnSpPr>
          <p:nvPr/>
        </p:nvCxnSpPr>
        <p:spPr>
          <a:xfrm rot="5400000">
            <a:off x="4114801" y="5865485"/>
            <a:ext cx="230515" cy="230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3"/>
          </p:cNvCxnSpPr>
          <p:nvPr/>
        </p:nvCxnSpPr>
        <p:spPr>
          <a:xfrm rot="5400000">
            <a:off x="4724401" y="6398885"/>
            <a:ext cx="230515" cy="230515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0" idx="5"/>
          </p:cNvCxnSpPr>
          <p:nvPr/>
        </p:nvCxnSpPr>
        <p:spPr>
          <a:xfrm rot="16200000" flipH="1">
            <a:off x="5332085" y="6398884"/>
            <a:ext cx="230515" cy="230515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Dictionary</a:t>
            </a:r>
            <a:r>
              <a:rPr lang="en-US" dirty="0" smtClean="0"/>
              <a:t>: contains a set </a:t>
            </a:r>
            <a:r>
              <a:rPr lang="en-US" i="1" dirty="0" smtClean="0"/>
              <a:t>S</a:t>
            </a:r>
            <a:r>
              <a:rPr lang="en-US" dirty="0" smtClean="0"/>
              <a:t> of items, each with   </a:t>
            </a:r>
          </a:p>
          <a:p>
            <a:pPr>
              <a:buNone/>
            </a:pPr>
            <a:r>
              <a:rPr lang="en-US" dirty="0" smtClean="0"/>
              <a:t>       associated information.</a:t>
            </a:r>
          </a:p>
          <a:p>
            <a:pPr>
              <a:buNone/>
            </a:pPr>
            <a:r>
              <a:rPr lang="en-US" b="1" dirty="0" smtClean="0"/>
              <a:t>Operations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   Access(</a:t>
            </a:r>
            <a:r>
              <a:rPr lang="en-US" i="1" dirty="0" smtClean="0"/>
              <a:t>x</a:t>
            </a:r>
            <a:r>
              <a:rPr lang="en-US" dirty="0" smtClean="0"/>
              <a:t>): Determine if </a:t>
            </a:r>
            <a:r>
              <a:rPr lang="en-US" i="1" dirty="0" smtClean="0"/>
              <a:t>x</a:t>
            </a:r>
            <a:r>
              <a:rPr lang="en-US" dirty="0" smtClean="0"/>
              <a:t> is in </a:t>
            </a:r>
            <a:r>
              <a:rPr lang="en-US" i="1" dirty="0" smtClean="0"/>
              <a:t>S</a:t>
            </a:r>
            <a:r>
              <a:rPr lang="en-US" dirty="0" smtClean="0"/>
              <a:t>.  If so,</a:t>
            </a:r>
          </a:p>
          <a:p>
            <a:pPr>
              <a:buNone/>
            </a:pPr>
            <a:r>
              <a:rPr lang="en-US" dirty="0" smtClean="0"/>
              <a:t>           return </a:t>
            </a:r>
            <a:r>
              <a:rPr lang="en-US" i="1" dirty="0" err="1" smtClean="0"/>
              <a:t>x</a:t>
            </a:r>
            <a:r>
              <a:rPr lang="en-US" dirty="0" err="1" smtClean="0"/>
              <a:t>’s</a:t>
            </a:r>
            <a:r>
              <a:rPr lang="en-US" dirty="0" smtClean="0"/>
              <a:t> information.</a:t>
            </a:r>
          </a:p>
          <a:p>
            <a:pPr>
              <a:buNone/>
            </a:pPr>
            <a:r>
              <a:rPr lang="en-US" dirty="0" smtClean="0"/>
              <a:t>       Insert(</a:t>
            </a:r>
            <a:r>
              <a:rPr lang="en-US" i="1" dirty="0" smtClean="0"/>
              <a:t>x</a:t>
            </a:r>
            <a:r>
              <a:rPr lang="en-US" dirty="0" smtClean="0"/>
              <a:t>):(</a:t>
            </a:r>
            <a:r>
              <a:rPr lang="en-US" i="1" dirty="0" smtClean="0"/>
              <a:t>x</a:t>
            </a:r>
            <a:r>
              <a:rPr lang="en-US" dirty="0" smtClean="0"/>
              <a:t> not in </a:t>
            </a:r>
            <a:r>
              <a:rPr lang="en-US" i="1" dirty="0" smtClean="0"/>
              <a:t>S</a:t>
            </a:r>
            <a:r>
              <a:rPr lang="en-US" dirty="0" smtClean="0"/>
              <a:t>) Insert </a:t>
            </a:r>
            <a:r>
              <a:rPr lang="en-US" i="1" dirty="0" smtClean="0"/>
              <a:t>x</a:t>
            </a:r>
            <a:r>
              <a:rPr lang="en-US" dirty="0" smtClean="0"/>
              <a:t> and its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information.</a:t>
            </a:r>
          </a:p>
          <a:p>
            <a:pPr>
              <a:buNone/>
            </a:pPr>
            <a:r>
              <a:rPr lang="en-US" dirty="0" smtClean="0"/>
              <a:t>       Delete(</a:t>
            </a:r>
            <a:r>
              <a:rPr lang="en-US" i="1" dirty="0" smtClean="0"/>
              <a:t>x</a:t>
            </a:r>
            <a:r>
              <a:rPr lang="en-US" dirty="0" smtClean="0"/>
              <a:t>):(</a:t>
            </a:r>
            <a:r>
              <a:rPr lang="en-US" i="1" dirty="0" smtClean="0"/>
              <a:t>x</a:t>
            </a:r>
            <a:r>
              <a:rPr lang="en-US" dirty="0" smtClean="0"/>
              <a:t> in </a:t>
            </a:r>
            <a:r>
              <a:rPr lang="en-US" i="1" dirty="0" smtClean="0"/>
              <a:t>S</a:t>
            </a:r>
            <a:r>
              <a:rPr lang="en-US" dirty="0" smtClean="0"/>
              <a:t>) Delete </a:t>
            </a:r>
            <a:r>
              <a:rPr lang="en-US" i="1" dirty="0" smtClean="0"/>
              <a:t>x</a:t>
            </a:r>
            <a:r>
              <a:rPr lang="en-US" dirty="0" smtClean="0"/>
              <a:t> and its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information.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Universe of items (or of access keys or index values) is totally ordered, allowing binary comparison</a:t>
            </a:r>
          </a:p>
          <a:p>
            <a:pPr>
              <a:buNone/>
            </a:pPr>
            <a:r>
              <a:rPr lang="en-US" dirty="0" smtClean="0"/>
              <a:t>Binary search: Maintain </a:t>
            </a:r>
            <a:r>
              <a:rPr lang="en-US" i="1" dirty="0" smtClean="0"/>
              <a:t>S</a:t>
            </a:r>
            <a:r>
              <a:rPr lang="en-US" dirty="0" smtClean="0"/>
              <a:t> in sorted order.</a:t>
            </a:r>
          </a:p>
          <a:p>
            <a:pPr>
              <a:buNone/>
            </a:pPr>
            <a:r>
              <a:rPr lang="en-US" dirty="0" smtClean="0"/>
              <a:t>To find </a:t>
            </a:r>
            <a:r>
              <a:rPr lang="en-US" i="1" dirty="0" smtClean="0"/>
              <a:t>x</a:t>
            </a:r>
            <a:r>
              <a:rPr lang="en-US" dirty="0" smtClean="0"/>
              <a:t> in </a:t>
            </a:r>
            <a:r>
              <a:rPr lang="en-US" i="1" dirty="0" smtClean="0"/>
              <a:t>S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If </a:t>
            </a:r>
            <a:r>
              <a:rPr lang="en-US" i="1" dirty="0" smtClean="0"/>
              <a:t>S</a:t>
            </a:r>
            <a:r>
              <a:rPr lang="en-US" dirty="0" smtClean="0"/>
              <a:t> empty, stop (failure).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If </a:t>
            </a:r>
            <a:r>
              <a:rPr lang="en-US" i="1" dirty="0" smtClean="0"/>
              <a:t>S</a:t>
            </a:r>
            <a:r>
              <a:rPr lang="en-US" dirty="0" smtClean="0"/>
              <a:t> non-empty, compare </a:t>
            </a:r>
            <a:r>
              <a:rPr lang="en-US" i="1" dirty="0" smtClean="0"/>
              <a:t>x</a:t>
            </a:r>
            <a:r>
              <a:rPr lang="en-US" dirty="0" smtClean="0"/>
              <a:t> to some item </a:t>
            </a:r>
            <a:r>
              <a:rPr lang="en-US" i="1" dirty="0" smtClean="0"/>
              <a:t>y</a:t>
            </a:r>
            <a:r>
              <a:rPr lang="en-US" dirty="0" smtClean="0"/>
              <a:t> in </a:t>
            </a:r>
            <a:r>
              <a:rPr lang="en-US" i="1" dirty="0" smtClean="0"/>
              <a:t>S</a:t>
            </a:r>
            <a:r>
              <a:rPr lang="en-US" dirty="0" smtClean="0"/>
              <a:t>.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If </a:t>
            </a:r>
            <a:r>
              <a:rPr lang="en-US" i="1" dirty="0" smtClean="0"/>
              <a:t>x</a:t>
            </a:r>
            <a:r>
              <a:rPr lang="en-US" dirty="0" smtClean="0"/>
              <a:t> = </a:t>
            </a:r>
            <a:r>
              <a:rPr lang="en-US" i="1" dirty="0" smtClean="0"/>
              <a:t>y</a:t>
            </a:r>
            <a:r>
              <a:rPr lang="en-US" dirty="0" smtClean="0"/>
              <a:t>, stop (success).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If </a:t>
            </a:r>
            <a:r>
              <a:rPr lang="en-US" i="1" dirty="0" smtClean="0"/>
              <a:t>x</a:t>
            </a:r>
            <a:r>
              <a:rPr lang="en-US" dirty="0" smtClean="0"/>
              <a:t> &lt; </a:t>
            </a:r>
            <a:r>
              <a:rPr lang="en-US" i="1" dirty="0" smtClean="0"/>
              <a:t>y</a:t>
            </a:r>
            <a:r>
              <a:rPr lang="en-US" dirty="0" smtClean="0"/>
              <a:t>, search in {</a:t>
            </a:r>
            <a:r>
              <a:rPr lang="en-US" i="1" dirty="0" smtClean="0"/>
              <a:t>z</a:t>
            </a:r>
            <a:r>
              <a:rPr lang="en-US" dirty="0" smtClean="0"/>
              <a:t> in </a:t>
            </a:r>
            <a:r>
              <a:rPr lang="en-US" i="1" dirty="0" err="1" smtClean="0"/>
              <a:t>S</a:t>
            </a:r>
            <a:r>
              <a:rPr lang="en-US" dirty="0" err="1" smtClean="0"/>
              <a:t>|</a:t>
            </a:r>
            <a:r>
              <a:rPr lang="en-US" i="1" dirty="0" err="1" smtClean="0"/>
              <a:t>z</a:t>
            </a:r>
            <a:r>
              <a:rPr lang="en-US" dirty="0" smtClean="0"/>
              <a:t> &lt; </a:t>
            </a:r>
            <a:r>
              <a:rPr lang="en-US" i="1" dirty="0" smtClean="0"/>
              <a:t>y</a:t>
            </a:r>
            <a:r>
              <a:rPr lang="en-US" dirty="0" smtClean="0"/>
              <a:t>}.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If </a:t>
            </a:r>
            <a:r>
              <a:rPr lang="en-US" i="1" dirty="0" smtClean="0"/>
              <a:t>x</a:t>
            </a:r>
            <a:r>
              <a:rPr lang="en-US" dirty="0" smtClean="0"/>
              <a:t> &gt; </a:t>
            </a:r>
            <a:r>
              <a:rPr lang="en-US" i="1" dirty="0" smtClean="0"/>
              <a:t>y</a:t>
            </a:r>
            <a:r>
              <a:rPr lang="en-US" dirty="0" smtClean="0"/>
              <a:t>, search in {</a:t>
            </a:r>
            <a:r>
              <a:rPr lang="en-US" i="1" dirty="0" smtClean="0"/>
              <a:t>z</a:t>
            </a:r>
            <a:r>
              <a:rPr lang="en-US" dirty="0" smtClean="0"/>
              <a:t> in </a:t>
            </a:r>
            <a:r>
              <a:rPr lang="en-US" i="1" dirty="0" smtClean="0"/>
              <a:t>S</a:t>
            </a:r>
            <a:r>
              <a:rPr lang="en-US" dirty="0" smtClean="0"/>
              <a:t>| </a:t>
            </a:r>
            <a:r>
              <a:rPr lang="en-US" i="1" dirty="0" smtClean="0"/>
              <a:t>z</a:t>
            </a:r>
            <a:r>
              <a:rPr lang="en-US" dirty="0" smtClean="0"/>
              <a:t> &gt; </a:t>
            </a:r>
            <a:r>
              <a:rPr lang="en-US" i="1" dirty="0" smtClean="0"/>
              <a:t>y</a:t>
            </a:r>
            <a:r>
              <a:rPr lang="en-US" dirty="0" smtClean="0"/>
              <a:t>}.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Implementation:</a:t>
            </a:r>
            <a:br>
              <a:rPr lang="en-US" dirty="0" smtClean="0"/>
            </a:br>
            <a:r>
              <a:rPr lang="en-US" dirty="0" smtClean="0"/>
              <a:t>Binary Search Tree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419600" y="2057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7" name="Oval 6"/>
          <p:cNvSpPr/>
          <p:nvPr/>
        </p:nvSpPr>
        <p:spPr>
          <a:xfrm>
            <a:off x="5410200" y="2895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324600" y="3810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410200" y="4572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0" name="Oval 9"/>
          <p:cNvSpPr/>
          <p:nvPr/>
        </p:nvSpPr>
        <p:spPr>
          <a:xfrm>
            <a:off x="3505200" y="2895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438400" y="3810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343400" y="3733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4" idx="3"/>
            <a:endCxn id="10" idx="7"/>
          </p:cNvCxnSpPr>
          <p:nvPr/>
        </p:nvCxnSpPr>
        <p:spPr>
          <a:xfrm rot="5400000">
            <a:off x="3998585" y="2474585"/>
            <a:ext cx="461030" cy="537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3"/>
            <a:endCxn id="11" idx="7"/>
          </p:cNvCxnSpPr>
          <p:nvPr/>
        </p:nvCxnSpPr>
        <p:spPr>
          <a:xfrm rot="5400000">
            <a:off x="2969885" y="3274685"/>
            <a:ext cx="537230" cy="689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5"/>
            <a:endCxn id="12" idx="1"/>
          </p:cNvCxnSpPr>
          <p:nvPr/>
        </p:nvCxnSpPr>
        <p:spPr>
          <a:xfrm rot="16200000" flipH="1">
            <a:off x="3960485" y="3350885"/>
            <a:ext cx="461030" cy="4610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5"/>
            <a:endCxn id="7" idx="1"/>
          </p:cNvCxnSpPr>
          <p:nvPr/>
        </p:nvCxnSpPr>
        <p:spPr>
          <a:xfrm rot="16200000" flipH="1">
            <a:off x="4951085" y="2436485"/>
            <a:ext cx="461030" cy="613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5"/>
            <a:endCxn id="8" idx="1"/>
          </p:cNvCxnSpPr>
          <p:nvPr/>
        </p:nvCxnSpPr>
        <p:spPr>
          <a:xfrm rot="16200000" flipH="1">
            <a:off x="5865485" y="3350885"/>
            <a:ext cx="537230" cy="537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3"/>
            <a:endCxn id="9" idx="7"/>
          </p:cNvCxnSpPr>
          <p:nvPr/>
        </p:nvCxnSpPr>
        <p:spPr>
          <a:xfrm rot="5400000">
            <a:off x="5941685" y="4189085"/>
            <a:ext cx="384830" cy="537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3"/>
          </p:cNvCxnSpPr>
          <p:nvPr/>
        </p:nvCxnSpPr>
        <p:spPr>
          <a:xfrm rot="5400000">
            <a:off x="2057401" y="4265285"/>
            <a:ext cx="459115" cy="459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5"/>
          </p:cNvCxnSpPr>
          <p:nvPr/>
        </p:nvCxnSpPr>
        <p:spPr>
          <a:xfrm rot="16200000" flipH="1">
            <a:off x="2855585" y="4303384"/>
            <a:ext cx="459115" cy="3829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3"/>
          </p:cNvCxnSpPr>
          <p:nvPr/>
        </p:nvCxnSpPr>
        <p:spPr>
          <a:xfrm rot="5400000">
            <a:off x="4000501" y="4227185"/>
            <a:ext cx="459115" cy="3829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2" idx="5"/>
          </p:cNvCxnSpPr>
          <p:nvPr/>
        </p:nvCxnSpPr>
        <p:spPr>
          <a:xfrm rot="16200000" flipH="1">
            <a:off x="4722485" y="4265284"/>
            <a:ext cx="459115" cy="3067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" idx="3"/>
          </p:cNvCxnSpPr>
          <p:nvPr/>
        </p:nvCxnSpPr>
        <p:spPr>
          <a:xfrm rot="5400000">
            <a:off x="5105401" y="3350885"/>
            <a:ext cx="382915" cy="3829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9" idx="3"/>
          </p:cNvCxnSpPr>
          <p:nvPr/>
        </p:nvCxnSpPr>
        <p:spPr>
          <a:xfrm rot="5400000">
            <a:off x="5029201" y="5027285"/>
            <a:ext cx="459115" cy="459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9" idx="5"/>
          </p:cNvCxnSpPr>
          <p:nvPr/>
        </p:nvCxnSpPr>
        <p:spPr>
          <a:xfrm rot="16200000" flipH="1">
            <a:off x="5789285" y="5103484"/>
            <a:ext cx="535315" cy="3829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8" idx="5"/>
          </p:cNvCxnSpPr>
          <p:nvPr/>
        </p:nvCxnSpPr>
        <p:spPr>
          <a:xfrm rot="16200000" flipH="1">
            <a:off x="6779885" y="4265284"/>
            <a:ext cx="382915" cy="3829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/>
              <a:t>Binary tree</a:t>
            </a:r>
            <a:r>
              <a:rPr lang="en-US" dirty="0" smtClean="0"/>
              <a:t>: Each node </a:t>
            </a:r>
            <a:r>
              <a:rPr lang="en-US" i="1" dirty="0" smtClean="0"/>
              <a:t>x</a:t>
            </a:r>
            <a:r>
              <a:rPr lang="en-US" dirty="0" smtClean="0"/>
              <a:t> has a left child </a:t>
            </a:r>
            <a:r>
              <a:rPr lang="en-US" i="1" dirty="0" smtClean="0"/>
              <a:t>left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and a right child </a:t>
            </a:r>
            <a:r>
              <a:rPr lang="en-US" i="1" dirty="0" smtClean="0"/>
              <a:t>right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), either or both of which can be </a:t>
            </a:r>
            <a:r>
              <a:rPr lang="en-US" i="1" dirty="0" smtClean="0"/>
              <a:t>null</a:t>
            </a:r>
            <a:r>
              <a:rPr lang="en-US" dirty="0" smtClean="0"/>
              <a:t>.  Node </a:t>
            </a:r>
            <a:r>
              <a:rPr lang="en-US" i="1" dirty="0" smtClean="0"/>
              <a:t>x</a:t>
            </a:r>
            <a:r>
              <a:rPr lang="en-US" dirty="0" smtClean="0"/>
              <a:t> is the </a:t>
            </a:r>
            <a:r>
              <a:rPr lang="en-US" i="1" dirty="0" smtClean="0"/>
              <a:t>parent</a:t>
            </a:r>
            <a:r>
              <a:rPr lang="en-US" dirty="0" smtClean="0"/>
              <a:t> of both of its children: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left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)) =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right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)) =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A node is </a:t>
            </a:r>
            <a:r>
              <a:rPr lang="en-US" i="1" dirty="0" smtClean="0"/>
              <a:t>binary</a:t>
            </a:r>
            <a:r>
              <a:rPr lang="en-US" dirty="0" smtClean="0"/>
              <a:t>, </a:t>
            </a:r>
            <a:r>
              <a:rPr lang="en-US" i="1" dirty="0" smtClean="0"/>
              <a:t>unary</a:t>
            </a:r>
            <a:r>
              <a:rPr lang="en-US" dirty="0" smtClean="0"/>
              <a:t>, or a </a:t>
            </a:r>
            <a:r>
              <a:rPr lang="en-US" i="1" dirty="0" smtClean="0"/>
              <a:t>leaf</a:t>
            </a:r>
            <a:r>
              <a:rPr lang="en-US" dirty="0" smtClean="0"/>
              <a:t> if it has 0, 1, or 2 null children, respectively.</a:t>
            </a:r>
          </a:p>
          <a:p>
            <a:pPr>
              <a:buNone/>
            </a:pPr>
            <a:r>
              <a:rPr lang="en-US" i="1" dirty="0" smtClean="0"/>
              <a:t>n</a:t>
            </a:r>
            <a:r>
              <a:rPr lang="en-US" dirty="0" smtClean="0"/>
              <a:t> = #(non-null) nodes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Binary Tree Parameters</a:t>
            </a:r>
          </a:p>
          <a:p>
            <a:pPr>
              <a:buNone/>
            </a:pPr>
            <a:r>
              <a:rPr lang="en-US" b="1" i="1" dirty="0" smtClean="0"/>
              <a:t>Depth</a:t>
            </a:r>
            <a:r>
              <a:rPr lang="en-US" dirty="0" smtClean="0"/>
              <a:t> (path length from top): </a:t>
            </a:r>
          </a:p>
          <a:p>
            <a:pPr>
              <a:buNone/>
            </a:pPr>
            <a:r>
              <a:rPr lang="en-US" i="1" dirty="0" smtClean="0"/>
              <a:t>    d</a:t>
            </a:r>
            <a:r>
              <a:rPr lang="en-US" dirty="0" smtClean="0"/>
              <a:t>(</a:t>
            </a:r>
            <a:r>
              <a:rPr lang="en-US" i="1" dirty="0" smtClean="0"/>
              <a:t>root</a:t>
            </a:r>
            <a:r>
              <a:rPr lang="en-US" dirty="0" smtClean="0"/>
              <a:t>) = 0</a:t>
            </a:r>
          </a:p>
          <a:p>
            <a:pPr>
              <a:buNone/>
            </a:pPr>
            <a:r>
              <a:rPr lang="en-US" i="1" dirty="0" smtClean="0"/>
              <a:t>    d</a:t>
            </a:r>
            <a:r>
              <a:rPr lang="en-US" dirty="0" smtClean="0"/>
              <a:t>(</a:t>
            </a:r>
            <a:r>
              <a:rPr lang="en-US" i="1" dirty="0" smtClean="0"/>
              <a:t>left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)) = </a:t>
            </a:r>
            <a:r>
              <a:rPr lang="en-US" i="1" dirty="0" smtClean="0"/>
              <a:t>d</a:t>
            </a:r>
            <a:r>
              <a:rPr lang="en-US" dirty="0" smtClean="0"/>
              <a:t>(</a:t>
            </a:r>
            <a:r>
              <a:rPr lang="en-US" i="1" dirty="0" smtClean="0"/>
              <a:t>right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)) = </a:t>
            </a:r>
            <a:r>
              <a:rPr lang="en-US" i="1" dirty="0" smtClean="0"/>
              <a:t>d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+ 1</a:t>
            </a:r>
          </a:p>
          <a:p>
            <a:pPr>
              <a:buNone/>
            </a:pPr>
            <a:r>
              <a:rPr lang="en-US" b="1" i="1" dirty="0" smtClean="0"/>
              <a:t>Height</a:t>
            </a:r>
            <a:r>
              <a:rPr lang="en-US" dirty="0" smtClean="0"/>
              <a:t> (path length to bottom):</a:t>
            </a:r>
          </a:p>
          <a:p>
            <a:pPr>
              <a:buNone/>
            </a:pPr>
            <a:r>
              <a:rPr lang="en-US" i="1" dirty="0" smtClean="0"/>
              <a:t>    h</a:t>
            </a:r>
            <a:r>
              <a:rPr lang="en-US" dirty="0" smtClean="0"/>
              <a:t>(null) = –1</a:t>
            </a:r>
          </a:p>
          <a:p>
            <a:pPr>
              <a:buNone/>
            </a:pPr>
            <a:r>
              <a:rPr lang="en-US" i="1" dirty="0" smtClean="0"/>
              <a:t>    h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1 + max{</a:t>
            </a:r>
            <a:r>
              <a:rPr lang="en-US" i="1" dirty="0" smtClean="0"/>
              <a:t>h</a:t>
            </a:r>
            <a:r>
              <a:rPr lang="en-US" dirty="0" smtClean="0"/>
              <a:t>(</a:t>
            </a:r>
            <a:r>
              <a:rPr lang="en-US" i="1" dirty="0" smtClean="0"/>
              <a:t>left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)), </a:t>
            </a:r>
            <a:r>
              <a:rPr lang="en-US" i="1" dirty="0" smtClean="0"/>
              <a:t>h</a:t>
            </a:r>
            <a:r>
              <a:rPr lang="en-US" dirty="0" smtClean="0"/>
              <a:t>(</a:t>
            </a:r>
            <a:r>
              <a:rPr lang="en-US" i="1" dirty="0" smtClean="0"/>
              <a:t>right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))}</a:t>
            </a:r>
          </a:p>
          <a:p>
            <a:pPr>
              <a:buNone/>
            </a:pPr>
            <a:r>
              <a:rPr lang="en-US" b="1" i="1" dirty="0" smtClean="0"/>
              <a:t>Size</a:t>
            </a:r>
            <a:r>
              <a:rPr lang="en-US" b="1" dirty="0" smtClean="0"/>
              <a:t> </a:t>
            </a:r>
            <a:r>
              <a:rPr lang="en-US" dirty="0" smtClean="0"/>
              <a:t>(number of nodes in </a:t>
            </a:r>
            <a:r>
              <a:rPr lang="en-US" dirty="0" err="1" smtClean="0"/>
              <a:t>subtree</a:t>
            </a:r>
            <a:r>
              <a:rPr lang="en-US" dirty="0" smtClean="0"/>
              <a:t>):</a:t>
            </a:r>
          </a:p>
          <a:p>
            <a:pPr>
              <a:buNone/>
            </a:pPr>
            <a:r>
              <a:rPr lang="en-US" i="1" dirty="0" smtClean="0"/>
              <a:t>    s</a:t>
            </a:r>
            <a:r>
              <a:rPr lang="en-US" dirty="0" smtClean="0"/>
              <a:t>(null) = 0</a:t>
            </a:r>
          </a:p>
          <a:p>
            <a:pPr>
              <a:buNone/>
            </a:pPr>
            <a:r>
              <a:rPr lang="en-US" i="1" dirty="0" smtClean="0"/>
              <a:t>    s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1 +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left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)) +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right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))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r>
              <a:rPr lang="en-US" dirty="0" smtClean="0"/>
              <a:t>Binary tree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At a minimum, each node contains pointers to its left and right children.</a:t>
            </a:r>
          </a:p>
          <a:p>
            <a:pPr>
              <a:buNone/>
            </a:pPr>
            <a:r>
              <a:rPr lang="en-US" dirty="0" smtClean="0"/>
              <a:t>Depending on the application, each node </a:t>
            </a:r>
            <a:r>
              <a:rPr lang="en-US" i="1" dirty="0" smtClean="0"/>
              <a:t>x</a:t>
            </a:r>
            <a:r>
              <a:rPr lang="en-US" dirty="0" smtClean="0"/>
              <a:t> holds additional information, e.g. an item and its associated data; a pointer to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); </a:t>
            </a:r>
            <a:r>
              <a:rPr lang="en-US" i="1" dirty="0" smtClean="0"/>
              <a:t>size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Binary Search Tree:</a:t>
            </a:r>
            <a:br>
              <a:rPr lang="en-US" dirty="0" smtClean="0"/>
            </a:br>
            <a:r>
              <a:rPr lang="en-US" dirty="0" smtClean="0"/>
              <a:t>Internal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200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Items (key plus data) in nodes, one per node, in </a:t>
            </a:r>
            <a:r>
              <a:rPr lang="en-US" i="1" dirty="0" smtClean="0"/>
              <a:t>symmetric order </a:t>
            </a:r>
            <a:r>
              <a:rPr lang="en-US" dirty="0" smtClean="0"/>
              <a:t>(</a:t>
            </a:r>
            <a:r>
              <a:rPr lang="en-US" i="1" dirty="0" smtClean="0"/>
              <a:t>in-order</a:t>
            </a:r>
            <a:r>
              <a:rPr lang="en-US" dirty="0" smtClean="0"/>
              <a:t>): items in left </a:t>
            </a:r>
            <a:r>
              <a:rPr lang="en-US" dirty="0" err="1" smtClean="0"/>
              <a:t>subtree</a:t>
            </a:r>
            <a:r>
              <a:rPr lang="en-US" dirty="0" smtClean="0"/>
              <a:t> are less, items in right </a:t>
            </a:r>
            <a:r>
              <a:rPr lang="en-US" dirty="0" err="1" smtClean="0"/>
              <a:t>subtree</a:t>
            </a:r>
            <a:r>
              <a:rPr lang="en-US" dirty="0" smtClean="0"/>
              <a:t> are greater.</a:t>
            </a:r>
          </a:p>
          <a:p>
            <a:pPr>
              <a:buNone/>
            </a:pPr>
            <a:r>
              <a:rPr lang="en-US" dirty="0" smtClean="0"/>
              <a:t>To find an item takes O(</a:t>
            </a:r>
            <a:r>
              <a:rPr lang="en-US" i="1" dirty="0" smtClean="0"/>
              <a:t>d</a:t>
            </a:r>
            <a:r>
              <a:rPr lang="en-US" dirty="0" smtClean="0"/>
              <a:t> + 1) time, where </a:t>
            </a:r>
            <a:r>
              <a:rPr lang="en-US" i="1" dirty="0" smtClean="0"/>
              <a:t>d</a:t>
            </a:r>
            <a:r>
              <a:rPr lang="en-US" dirty="0" smtClean="0"/>
              <a:t> = depth of item’s node, or of null node reached by search if item is not in tree.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Binary Search Tree</a:t>
            </a:r>
            <a:br>
              <a:rPr lang="en-US" dirty="0" smtClean="0"/>
            </a:br>
            <a:r>
              <a:rPr lang="en-US" dirty="0" smtClean="0"/>
              <a:t>Internal representation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419600" y="2057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7" name="Oval 6"/>
          <p:cNvSpPr/>
          <p:nvPr/>
        </p:nvSpPr>
        <p:spPr>
          <a:xfrm>
            <a:off x="5410200" y="2895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324600" y="3810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410200" y="4572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0" name="Oval 9"/>
          <p:cNvSpPr/>
          <p:nvPr/>
        </p:nvSpPr>
        <p:spPr>
          <a:xfrm>
            <a:off x="3505200" y="28956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438400" y="3810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343400" y="3733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4" idx="3"/>
            <a:endCxn id="10" idx="7"/>
          </p:cNvCxnSpPr>
          <p:nvPr/>
        </p:nvCxnSpPr>
        <p:spPr>
          <a:xfrm rot="5400000">
            <a:off x="3998585" y="2474585"/>
            <a:ext cx="461030" cy="537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3"/>
            <a:endCxn id="11" idx="7"/>
          </p:cNvCxnSpPr>
          <p:nvPr/>
        </p:nvCxnSpPr>
        <p:spPr>
          <a:xfrm rot="5400000">
            <a:off x="2969885" y="3274685"/>
            <a:ext cx="537230" cy="6896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5"/>
            <a:endCxn id="12" idx="1"/>
          </p:cNvCxnSpPr>
          <p:nvPr/>
        </p:nvCxnSpPr>
        <p:spPr>
          <a:xfrm rot="16200000" flipH="1">
            <a:off x="3960485" y="3350885"/>
            <a:ext cx="461030" cy="4610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5"/>
            <a:endCxn id="7" idx="1"/>
          </p:cNvCxnSpPr>
          <p:nvPr/>
        </p:nvCxnSpPr>
        <p:spPr>
          <a:xfrm rot="16200000" flipH="1">
            <a:off x="4951085" y="2436485"/>
            <a:ext cx="461030" cy="613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5"/>
            <a:endCxn id="8" idx="1"/>
          </p:cNvCxnSpPr>
          <p:nvPr/>
        </p:nvCxnSpPr>
        <p:spPr>
          <a:xfrm rot="16200000" flipH="1">
            <a:off x="5865485" y="3350885"/>
            <a:ext cx="537230" cy="537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3"/>
            <a:endCxn id="9" idx="7"/>
          </p:cNvCxnSpPr>
          <p:nvPr/>
        </p:nvCxnSpPr>
        <p:spPr>
          <a:xfrm rot="5400000">
            <a:off x="5941685" y="4189085"/>
            <a:ext cx="384830" cy="537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3"/>
          </p:cNvCxnSpPr>
          <p:nvPr/>
        </p:nvCxnSpPr>
        <p:spPr>
          <a:xfrm rot="5400000">
            <a:off x="2057401" y="4265285"/>
            <a:ext cx="459115" cy="459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5"/>
          </p:cNvCxnSpPr>
          <p:nvPr/>
        </p:nvCxnSpPr>
        <p:spPr>
          <a:xfrm rot="16200000" flipH="1">
            <a:off x="2855585" y="4303384"/>
            <a:ext cx="459115" cy="3829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3"/>
          </p:cNvCxnSpPr>
          <p:nvPr/>
        </p:nvCxnSpPr>
        <p:spPr>
          <a:xfrm rot="5400000">
            <a:off x="4000501" y="4227185"/>
            <a:ext cx="459115" cy="3829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2" idx="5"/>
          </p:cNvCxnSpPr>
          <p:nvPr/>
        </p:nvCxnSpPr>
        <p:spPr>
          <a:xfrm rot="16200000" flipH="1">
            <a:off x="4722485" y="4265284"/>
            <a:ext cx="459115" cy="3067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" idx="3"/>
          </p:cNvCxnSpPr>
          <p:nvPr/>
        </p:nvCxnSpPr>
        <p:spPr>
          <a:xfrm rot="5400000">
            <a:off x="5105401" y="3350885"/>
            <a:ext cx="382915" cy="3829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9" idx="3"/>
          </p:cNvCxnSpPr>
          <p:nvPr/>
        </p:nvCxnSpPr>
        <p:spPr>
          <a:xfrm rot="5400000">
            <a:off x="5029201" y="5027285"/>
            <a:ext cx="459115" cy="459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9" idx="5"/>
          </p:cNvCxnSpPr>
          <p:nvPr/>
        </p:nvCxnSpPr>
        <p:spPr>
          <a:xfrm rot="16200000" flipH="1">
            <a:off x="5789285" y="5103484"/>
            <a:ext cx="535315" cy="3829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8" idx="5"/>
          </p:cNvCxnSpPr>
          <p:nvPr/>
        </p:nvCxnSpPr>
        <p:spPr>
          <a:xfrm rot="16200000" flipH="1">
            <a:off x="6779885" y="4265284"/>
            <a:ext cx="382915" cy="3829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3522</TotalTime>
  <Words>815</Words>
  <Application>Microsoft Office PowerPoint</Application>
  <PresentationFormat>On-screen Show (4:3)</PresentationFormat>
  <Paragraphs>181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Binary Search Trees</vt:lpstr>
      <vt:lpstr>PowerPoint Presentation</vt:lpstr>
      <vt:lpstr>Binary Search</vt:lpstr>
      <vt:lpstr>Implementation: Binary Search Tree</vt:lpstr>
      <vt:lpstr>PowerPoint Presentation</vt:lpstr>
      <vt:lpstr>PowerPoint Presentation</vt:lpstr>
      <vt:lpstr>Binary tree representation</vt:lpstr>
      <vt:lpstr>Binary Search Tree: Internal representation</vt:lpstr>
      <vt:lpstr>Binary Search Tree Internal representation</vt:lpstr>
      <vt:lpstr>Binary Search Tree: External representation</vt:lpstr>
      <vt:lpstr>Binary Search Tree External representation</vt:lpstr>
      <vt:lpstr>Insertion (internal)</vt:lpstr>
      <vt:lpstr>Deletion </vt:lpstr>
      <vt:lpstr>PowerPoint Presentation</vt:lpstr>
      <vt:lpstr>PowerPoint Presentation</vt:lpstr>
      <vt:lpstr>PowerPoint Presentation</vt:lpstr>
      <vt:lpstr>PowerPoint Presentation</vt:lpstr>
      <vt:lpstr>Best case</vt:lpstr>
      <vt:lpstr>Worst case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Tarjan</dc:creator>
  <cp:lastModifiedBy>Else Magård</cp:lastModifiedBy>
  <cp:revision>205</cp:revision>
  <dcterms:created xsi:type="dcterms:W3CDTF">2011-02-04T21:30:58Z</dcterms:created>
  <dcterms:modified xsi:type="dcterms:W3CDTF">2013-08-23T15:30:27Z</dcterms:modified>
</cp:coreProperties>
</file>